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6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20735" autoAdjust="0"/>
    <p:restoredTop sz="91493" autoAdjust="0"/>
  </p:normalViewPr>
  <p:slideViewPr>
    <p:cSldViewPr snapToGrid="0">
      <p:cViewPr>
        <p:scale>
          <a:sx n="100" d="100"/>
          <a:sy n="100" d="100"/>
        </p:scale>
        <p:origin x="-1104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1922242-E31C-478F-ADB6-D8C569D4C71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042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404240" y="9555480"/>
            <a:ext cx="3366000" cy="50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BAA0FD4A-5F12-4F74-A4DC-A76EF5287129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36440" y="4777920"/>
            <a:ext cx="5697720" cy="452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1179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1922242-E31C-478F-ADB6-D8C569D4C716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268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652240" y="6888240"/>
            <a:ext cx="66996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1206720" y="1920240"/>
            <a:ext cx="22662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Chapter 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Lists Plus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294334"/>
            <a:ext cx="10080625" cy="3771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Circular linked lists with the external pointer pointing to the rear element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8" y="1664017"/>
            <a:ext cx="8796528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Finding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1769040"/>
            <a:ext cx="9069840" cy="47968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all search the list, create a helper function called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stops when: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key greater than or equal to the target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is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encounters the first item in the list again (this is the “end” of the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location, previous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flag </a:t>
            </a:r>
          </a:p>
          <a:p>
            <a:pPr marL="889200" lvl="1" indent="-322920">
              <a:buClr>
                <a:srgbClr val="000000"/>
              </a:buClr>
              <a:buSzPct val="45000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flag is true, location points to the found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false, it points to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Finding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62848"/>
            <a:ext cx="10080625" cy="3771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Circular linked lists with the external pointer pointing to the rear element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2" y="1059497"/>
            <a:ext cx="8168640" cy="551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190499" y="1392347"/>
            <a:ext cx="3695701" cy="48179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FindItem operation for a circular list (a) The general case (Find B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Searching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for the smallest item (Find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Searching for the item that isn't there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Find 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d) Searching for the item bigger than any in the list (Find E)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60" y="0"/>
            <a:ext cx="4137239" cy="7051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Inserting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Link predecessor to new node and new node to successor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into an empty list: The new node points to itself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into the front of a list: Only special in regular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at the end of a list: Update the external pointer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152399" y="1583128"/>
            <a:ext cx="3454401" cy="34333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Inserting into a circular linked list (a) The general case (Insert 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Special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the empty list (Insert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case (?): inserting to front of list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case: inserting to end of list (Insert E)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10" y="132396"/>
            <a:ext cx="4405190" cy="6933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Deleting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Update predecessor to point to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successor, then delete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only item in list: Set external pointer to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item at the end of a list: Update external pointer to point to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-1" y="6190938"/>
            <a:ext cx="10080625" cy="844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from a circular linked list (a) The general case (Delete 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Special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(?): deleting the smallest item (Delete 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case: deleting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the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only item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Delete A) (d) Special case: deleting the largest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3" y="15763"/>
            <a:ext cx="4774077" cy="61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linked list in which every node has 2 pointers, linking it to its successor and predecessor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node has NULL predecessor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Last node has NULL successor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walk forward or backward through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5636302"/>
            <a:ext cx="10080625" cy="3297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.7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linear doubly linked list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67878"/>
            <a:ext cx="9471024" cy="840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List: Finding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“Inchworm” search no longer needed, since the previous element can be accessed directly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only needs to return the pointer to the item 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Templates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Generic Data Type: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type for which only the operators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used by our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generic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C++ feature by which the compiler generates multiple versions of a class by using parameterized types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Essentially allows “blanks” in the class definition that clients can fill in to customize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and deletion are slightly more complex due to the additional pointers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the predecessor and the successor of the target node must have their pointers updated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Operating on items at either end of the list is similar to singly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413112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76133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from a doubly linked list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4107711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Linking the new node into the list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24" y="1358899"/>
            <a:ext cx="4958053" cy="2710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24" y="4517852"/>
            <a:ext cx="4958053" cy="2172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Lists with Headers and Trailers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and deletion can be simplified if they never have to choice the first and last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accomplished using dummy nodes whose values are outside the expected range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Header node: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placeholder at the beginning of a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Trailer node: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placeholder at the end of a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Lists with Headers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Trailers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a list of students probably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have students named “AAAAA” and “ZZZZZ”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also use blank nodes and always skip processing those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359040"/>
            <a:ext cx="10080625" cy="2965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“empty” list with a header and a trailer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" y="4042772"/>
            <a:ext cx="9759290" cy="221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Structures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would happen if we tried to create a copy of a stack?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pop off elements and push them into a new stack, since that could destroy the original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could try to recreate the stack, but it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wouldn’t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sent back to the caller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 Use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and Deep Copying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copy: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operation that copies a class object without copying any pointed-to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copy: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operation that copies a class object and any additional data it points 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uses shallow copying by default when passing objects by value, returning an object from a function, and for the assignment operator (e.g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stack1 = stack2;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and Deep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935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.13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Shallow copy versus deep copy of a stack (a) A shallow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copy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A deep copy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0" y="1356198"/>
            <a:ext cx="4963224" cy="509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constructor that is invoked when a copy of a class is created, such as when an object is passed by value, returned from a function or initialized in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declaration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Assignment is a special case that requires other methods to override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copy constructor looks like a regular constructor but takes an object of the same type as a reference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in Assignment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two approaches for allowing copying in an assignment statement, such as stack1 = stack2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One is to write a member function that will handle the copying instead of using assignment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other is to overload the assignment operator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stack1.CopyStack(stack2)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Should this copy stack2 into stack1, or stack1 into stack2? The syntax is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ambiguous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Another option is: CopyStack(stack1, stack2)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clearly say or stack1 is copied into stack2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accomplished using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friend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 ADT Template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9040"/>
            <a:ext cx="9069840" cy="51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StackType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StackType();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bool IsEmpty()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bool IsFull()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void Push(ItemType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void Pop();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ItemType Top()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private: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int top;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ItemType items[MAX_ITEMS];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Friend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Friend function: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function that is not a member of a class but has direct access to all of the private members of a class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must be declared within a class definition: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friend void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Copy(StackType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&gt;&amp;)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has no implicit self like member functions do, and must access private members using the parameters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would be nice if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myStack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yourStack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created a deep copy instead of a shallow copy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allows classes to overload operators such as “=” using member functions: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void operator=(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 can be overloaded with different parameters as many times as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operators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overloaded: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::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sizeof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.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?: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Operator=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Used for deep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hould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behave the same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Copy(dest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source) 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Operator&lt; and Operator&gt;: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Relational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hould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modify either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argument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Operator==: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Check if two objects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Guidelines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 least one operand of the overloaded operator must be a class instance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cannot change the order of operators, define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change the number of operands of an operator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some situations, it is clearer to implement the overloading function as a friend function instead of a member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Guidelines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Overloading ++ and -- requires client code to use the prefix form: ++someObject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functions must be member functions when overloading =, (), &lt;&gt; and -&gt;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Think very carefully when overloading (), &lt;&gt; and -&gt;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stream operators &lt;&lt; and &gt;&gt; must be overloaded using a friend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compiler must be able to distinguish between the data types of the operands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 as an Array of Records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“Array vs. Linked List” is not the same as “static vs. dynamic allocation”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Dynamically allocated arrays, for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what about statically allocated linked lists?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possible to implement a linked list using an array with the indices acting as links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 as an Array of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935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Linked lists in static and dynamic storage (a) A linked list in static storage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linked list in dynamic storage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80" y="952753"/>
            <a:ext cx="5856320" cy="5509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Use an Array?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the advantages of linked lists without needing to allocate memory or use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languages or systems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 these features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overhead can be too high for some applications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Easier to store an array-based list between runs of the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Array Used?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node in the array holds data and contains the index of the next node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last node uses -1 (“NUL”) instead of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contains nodes (data + index) and free space (no data)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an item uses a free space, and deleting an item frees up a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free space is handled as a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List in an Array of Records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Note that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both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two lists: the store data and the free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01600" y="6478845"/>
            <a:ext cx="9153524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.18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array with a linked list of values and free space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52" y="2273122"/>
            <a:ext cx="2564348" cy="462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 ADT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Clients use the template like so: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&lt;float&gt;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floatStack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&lt;char&gt;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charStack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compiler will generate a specialized version of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each variable.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uses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three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bookkeeping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InitializeMemory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All nodes are added to the free list and linked together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the index of the first free node and update the free list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FreeNode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a node to the free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itself is stored in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along with the index of the free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vs.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of records indices and the linked list pointers can be used the same ways: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1" y="3136900"/>
            <a:ext cx="9154362" cy="3413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as Dynamic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single array is used as 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“heap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”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multiple lists allocating nodes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list allocates nodes from the free list, similar to how dynamic memory works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external pointers point to the lists inside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as Dynamic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Memory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94745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array with three lists (including the free list)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82" y="1374171"/>
            <a:ext cx="2685860" cy="524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with Virtual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ability to determine which function to apply to an object; one of the three fundamentals of object-oriented programming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 binding: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function is chosen at run time, based on the type and number of arguments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with Virtual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forces formal parameters and actual parameters to have the same 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Inheritance relaxes this: the actual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can be a subclass of the formal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line: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formalParam.MemberFunc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actual parameter could be any subclass of the formal parameter, which version of the member function is invoked?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Virtual Member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formalParam.MemberFunc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MemberFunc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virtual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 formal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MemberFunc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virtual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 actual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and Parameters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will the derived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be used?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actual parameter is passed as a reference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actual parameter is a pointer defined as a pointer to the base class and points to an object of the derived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Passing a derived class by value makes only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subobject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the base class available in the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#include &lt;iostream&gt;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One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virtual void Print()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Two : public One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void Print()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One::Print() const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std::cout &lt;&lt; "Print class One" &lt;&lt; std::endl;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Two::Print() const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std::cout &lt;&lt; "Print class Two " &lt;&lt; std::endl;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base-class object by reference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PrintRef(One&amp;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ptr.Print();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pointer to a base-class 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PrintPtr(One*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ptr-&gt;Print();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base-class object by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PrintVal(One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ptr.Print();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 Templates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 are turned into templates using the template keyword, just like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template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must also be function templates if they use the type variable in the template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Push has an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parameter and must be made into a function template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main()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using namespace std;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 one;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Two two;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"Result of printing one:"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PrintRef(one);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PrintPtr(&amp;one);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PrintVal(one);	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"Result of printing two:"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PrintRef(two);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PrintPtr(&amp;two);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PrintVal(two);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"Pointer to a derived type:"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 *onePtr = new One;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PrintPtr(onePtr);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onePtr = new Two;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PrintPtr(onePtr);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Specialized List ADT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earlier list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have some restrictions: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elements must be unique – no duplicates!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Clients can only iterate forward (from beginning to end) through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some applications, this is not enough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 study: A list of integers that supports duplicate elements, bidirectional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inserting elements at either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Specialized List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structure is best for this?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linked allows iteration in both directions, except it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give access to the last element, which is where reverse iteration begins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circular linked list does provide access to the last element, making inserting at either end easier, but only supports iteration in one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support duplicate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Combine them: doubly linked circular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PutFront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PutEnd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Insert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at desired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number of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ResetForward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ResetBackward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Reset iteration for the desired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GetPriorItem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Advance iteration of the desired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PutEnd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the same as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PutFront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except the external pointer is updated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728321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Putting at the front and at the rear (a)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InsertFront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 (b)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InsertEnd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25" y="2893135"/>
            <a:ext cx="5210176" cy="367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Iterations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 simultaneous iteration in both directions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Keep track of iteration position going forward and going backward using two fields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Calling a forward iteration method (ResetForward or GetNextItem) has no effect on the backward iteration methods (ResetBackward and GetPriorItem) and vice versa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Range-Based Iteration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C++ for loop: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0;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&lt; length;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++)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Several possible errors: initialize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to the wrong value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0 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1?), or wrong terminating condition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 length 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&lt;= length?)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Tight control over the index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such as allowing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+= 2 instead of just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++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Ranged-Based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Ranged-based C++ for loop: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ElementType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: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Abstracts away the iteration index, eliminating common errors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allows processing list in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Actually just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syntactic sugar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the regular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Syntactic Sugar: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alternative form or syntax that makes programs easier to read or write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class that implements iteration over a particular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overload dereference (*), increment (++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inequality (!=)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ADT provides begin() and end() methods that return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representing the beginning and end of the collection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range-based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unfolds into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that uses these tools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a list of numbers to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list&lt;int&gt; numbers(1,2,3,4);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(int e : numbers) {process(i);}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The loop is compiled into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something like: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(iterator it = numbers.begin();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it != numbers.end(); ++it)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{process(i);}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Push Template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4000" y="1769040"/>
            <a:ext cx="9069840" cy="3624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StackType&lt;ItemType&gt;::Push(ItemType newItem)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(IsFull())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throw FullStack();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top++;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items&lt;top&gt; = newItem;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named after the ADT they iterate over, 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SortedTypeIterator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list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implement the following operators: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Dereference: Returns the current element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Increment: Advances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forward one step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Inequality: Compares two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(e.g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checking if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has reached the end of the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SortedListIterator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Encapsulates a pointer into the list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NodeType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&lt;T&gt;*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Dereference: Returns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Increment: Updates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 = item-&gt;next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or sets item to NULL if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Inequality: Checks if both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point to the same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 Files and Templates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Usually, the class header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StackType.h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and member function definitions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StackType.cpp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are two separate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way,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code can be compiled independently of the client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with templates, the compiler must know the actual type parameter for the template, which appears in the client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 Files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general solution is to compile the client code and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at once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class definition and method implementations in one file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use separate files, but #include the implementation at the end of the header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the client #includes the header, the compiler will have access to all the code it needs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linked list in which every node has a 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“last” element is succeeded by the “first”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class definition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change, but traversing the list is a little more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3193</Words>
  <Application>Microsoft Macintosh PowerPoint</Application>
  <PresentationFormat>Custom</PresentationFormat>
  <Paragraphs>317</Paragraphs>
  <Slides>61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63</cp:revision>
  <dcterms:created xsi:type="dcterms:W3CDTF">2016-08-18T12:29:28Z</dcterms:created>
  <dcterms:modified xsi:type="dcterms:W3CDTF">2016-09-02T19:22:58Z</dcterms:modified>
  <dc:language>en-US</dc:language>
</cp:coreProperties>
</file>